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5" r:id="rId15"/>
    <p:sldId id="276" r:id="rId16"/>
    <p:sldId id="270" r:id="rId17"/>
    <p:sldId id="269" r:id="rId18"/>
    <p:sldId id="271" r:id="rId19"/>
    <p:sldId id="273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2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2A2CC-3828-4A52-97D2-D37332AA9556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D2FB-BFAE-4031-B0E8-7C6FAF3FB4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009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8D2FB-BFAE-4031-B0E8-7C6FAF3FB49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151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8D2FB-BFAE-4031-B0E8-7C6FAF3FB49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45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9313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8283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312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5608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89158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609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558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6446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5436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3659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4511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2734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2673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3940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30579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5190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33322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238F8-C84D-496D-A8DD-F11350C65763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B4638-DCE9-4FDB-9BEB-BE19030800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170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0.m4a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3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5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6.m4a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8.png"/><Relationship Id="rId4" Type="http://schemas.microsoft.com/office/2007/relationships/media" Target="../media/media17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8.m4a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4a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0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5.m4a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656F23-8806-4BED-B7CF-BB971EAB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400299" y="3827176"/>
            <a:ext cx="5129214" cy="1416337"/>
          </a:xfrm>
        </p:spPr>
        <p:txBody>
          <a:bodyPr anchor="ctr">
            <a:noAutofit/>
          </a:bodyPr>
          <a:lstStyle/>
          <a:p>
            <a:pPr algn="r"/>
            <a:r>
              <a:rPr lang="it-IT" sz="3200" dirty="0" err="1">
                <a:solidFill>
                  <a:srgbClr val="FF0000"/>
                </a:solidFill>
              </a:rPr>
              <a:t>UdA</a:t>
            </a:r>
            <a:r>
              <a:rPr lang="it-IT" sz="3200" dirty="0">
                <a:solidFill>
                  <a:srgbClr val="FF0000"/>
                </a:solidFill>
              </a:rPr>
              <a:t> di cittadinanza attiva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i="1" dirty="0">
                <a:solidFill>
                  <a:srgbClr val="FF0000"/>
                </a:solidFill>
              </a:rPr>
              <a:t>RICICLANDIA</a:t>
            </a:r>
            <a:r>
              <a:rPr lang="it-IT" sz="3200" dirty="0">
                <a:solidFill>
                  <a:srgbClr val="FF0000"/>
                </a:solidFill>
              </a:rPr>
              <a:t/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classe 2B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="" xmlns:a16="http://schemas.microsoft.com/office/drawing/2014/main" id="{A5E74E76-C493-4AD3-9C48-2BD400B6F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8101012" y="3827176"/>
            <a:ext cx="1814513" cy="1559212"/>
          </a:xfrm>
        </p:spPr>
        <p:txBody>
          <a:bodyPr anchor="ctr">
            <a:normAutofit/>
          </a:bodyPr>
          <a:lstStyle/>
          <a:p>
            <a:pPr algn="l"/>
            <a:r>
              <a:rPr lang="it-IT" sz="2000" dirty="0">
                <a:solidFill>
                  <a:srgbClr val="00B050"/>
                </a:solidFill>
              </a:rPr>
              <a:t>IL MAGO RICICLONE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2020970-65D4-493B-83E7-22F065BD6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46" r="-2" b="-2"/>
          <a:stretch/>
        </p:blipFill>
        <p:spPr>
          <a:xfrm>
            <a:off x="1714500" y="328613"/>
            <a:ext cx="8201026" cy="2881831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BAEA5155-5E9C-4971-9E71-C6DC484884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7558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612313A-7E54-45DD-9E7A-2D27283CA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480100" y="1993179"/>
            <a:ext cx="4383162" cy="40439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7ED0584-1075-4768-A67A-7500F2BBDB90}"/>
              </a:ext>
            </a:extLst>
          </p:cNvPr>
          <p:cNvSpPr txBox="1"/>
          <p:nvPr/>
        </p:nvSpPr>
        <p:spPr>
          <a:xfrm>
            <a:off x="1771135" y="743028"/>
            <a:ext cx="8649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Il regno era nel caos perché i quattro fratelli volevano regnare uno sull’altr</a:t>
            </a:r>
            <a:r>
              <a:rPr lang="it-IT" sz="32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63FB53B-F1EC-415E-8AFE-4CFA2F358F9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28738" y="1993178"/>
            <a:ext cx="4660343" cy="4121794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5D287B1C-07AC-433A-9D91-E734581227E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545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6C6C4A9-BF17-4CC5-B662-D95D297B5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33371"/>
            <a:ext cx="5943600" cy="434307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3B3937B-D0A1-4AF7-A5C9-401D90E4C375}"/>
              </a:ext>
            </a:extLst>
          </p:cNvPr>
          <p:cNvSpPr txBox="1"/>
          <p:nvPr/>
        </p:nvSpPr>
        <p:spPr>
          <a:xfrm>
            <a:off x="7624119" y="1533371"/>
            <a:ext cx="3248669" cy="39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Spesso discutevano su chi fosse più importante e su chi inquinasse meno l’ambiente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6AC09552-F4C2-472F-B0F9-4516A6B40EE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7416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861DE7F-9D8B-4D18-959D-9FA649EC6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66968" y="941583"/>
            <a:ext cx="6148708" cy="49748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5284870-E158-4827-8F0F-80D3BF964473}"/>
              </a:ext>
            </a:extLst>
          </p:cNvPr>
          <p:cNvSpPr txBox="1"/>
          <p:nvPr/>
        </p:nvSpPr>
        <p:spPr>
          <a:xfrm>
            <a:off x="1076324" y="1428749"/>
            <a:ext cx="3681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omic Sans MS" panose="030F0702030302020204" pitchFamily="66" charset="0"/>
              </a:rPr>
              <a:t>Talvolta le loro discussioni sfociavano in litigi veri e propri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D490C007-945D-4D07-B7A3-206DAEB85B9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189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B9AC870-96A7-4BE3-8662-9D2FEEA8E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 b="-280"/>
          <a:stretch/>
        </p:blipFill>
        <p:spPr>
          <a:xfrm>
            <a:off x="5386387" y="864972"/>
            <a:ext cx="5929314" cy="51280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8B55274-801E-4017-8825-348721252D63}"/>
              </a:ext>
            </a:extLst>
          </p:cNvPr>
          <p:cNvSpPr txBox="1"/>
          <p:nvPr/>
        </p:nvSpPr>
        <p:spPr>
          <a:xfrm>
            <a:off x="1085851" y="971551"/>
            <a:ext cx="40576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Un giorno, un abitante del regno, Giovanni, stanco di vedere il regno stracolmo di immondizia,  chiese aiuto  al mago RICICLONE affinché facesse ragionare i fratelli e mettesse ordine nel regno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90C0F59B-BC33-4BF7-BF90-391BCBF4570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6844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3F4BAAD-DE21-42D5-B4F0-FE4330193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00" y="864973"/>
            <a:ext cx="2878121" cy="51280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E893F89-430F-4F9B-9B1F-CA5838BBB917}"/>
              </a:ext>
            </a:extLst>
          </p:cNvPr>
          <p:cNvSpPr txBox="1"/>
          <p:nvPr/>
        </p:nvSpPr>
        <p:spPr>
          <a:xfrm>
            <a:off x="5325762" y="1346886"/>
            <a:ext cx="5708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Il mago RICICLONE era un esperto della RACCOLTA DIFFERENZIATA; sapeva che ogni materiale va  nell’apposito contenitore così da poter essere riciclato o smaltito senza inquinare l’ambiente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607F72EC-DA61-49C2-BA39-A08D70621A2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22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2FC9528-82F8-48AB-BF91-C7B9610C8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49" b="10223"/>
          <a:stretch/>
        </p:blipFill>
        <p:spPr>
          <a:xfrm>
            <a:off x="5699039" y="914401"/>
            <a:ext cx="4779491" cy="480677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99D28868-1FC7-46FF-B1CA-1D237438425C}"/>
              </a:ext>
            </a:extLst>
          </p:cNvPr>
          <p:cNvSpPr txBox="1"/>
          <p:nvPr/>
        </p:nvSpPr>
        <p:spPr>
          <a:xfrm>
            <a:off x="1075037" y="1334529"/>
            <a:ext cx="44607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omic Sans MS" panose="030F0702030302020204" pitchFamily="66" charset="0"/>
              </a:rPr>
              <a:t>Viveva in un meraviglioso castello dorato, dove ogni materiale trovava la giusta collocazione e non c’era nessun problema d’inquinamento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E3801F33-B244-4AB7-992F-7F32E1C8499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693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38EE947-F092-4013-8B90-C311D4A67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6" y="1926737"/>
            <a:ext cx="4216355" cy="41698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D25F1E2-86BD-49BC-9634-60FB4DB8CA0B}"/>
              </a:ext>
            </a:extLst>
          </p:cNvPr>
          <p:cNvSpPr txBox="1"/>
          <p:nvPr/>
        </p:nvSpPr>
        <p:spPr>
          <a:xfrm>
            <a:off x="1449915" y="761446"/>
            <a:ext cx="8810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Invocato da Giovanni, il Mago Riciclone lasciò il suo castello e si recò nel regno dei fratelli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C4F1A5D-D546-4F48-ABD9-A0C555B4E9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26737"/>
            <a:ext cx="4012393" cy="416981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3204FACC-A434-4076-893A-93B4E77932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258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C5B0B47-9D76-4F54-AFA7-F3F9ACBC0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0" y="914399"/>
            <a:ext cx="3146954" cy="440615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A764E4A-F3D4-4042-963C-06223D8E367A}"/>
              </a:ext>
            </a:extLst>
          </p:cNvPr>
          <p:cNvSpPr txBox="1"/>
          <p:nvPr/>
        </p:nvSpPr>
        <p:spPr>
          <a:xfrm rot="10800000" flipV="1">
            <a:off x="4316504" y="1352833"/>
            <a:ext cx="3563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omic Sans MS" panose="030F0702030302020204" pitchFamily="66" charset="0"/>
              </a:rPr>
              <a:t>Arrivato lì si arrabbiò moltissimo alla vista dell’ambiente così inquinato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65712502-3097-493D-B5B9-813CEB8A9F8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6E146FB-7386-4D60-92FF-BA9DEC281B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289923" y="1069040"/>
            <a:ext cx="2999073" cy="4406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4263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13B14797-60FB-40FD-BF9C-B666117F2D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573404" y="2214562"/>
            <a:ext cx="4347336" cy="37290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66CFCD4-8F61-4E9B-9FBC-01C6A3B390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645832" y="1971675"/>
            <a:ext cx="4529976" cy="42005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E13C8B6-757B-49EC-949F-5AD55825AB16}"/>
              </a:ext>
            </a:extLst>
          </p:cNvPr>
          <p:cNvSpPr txBox="1"/>
          <p:nvPr/>
        </p:nvSpPr>
        <p:spPr>
          <a:xfrm>
            <a:off x="1016192" y="914401"/>
            <a:ext cx="10159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Li rimproverò tutti spiegando che ognuno di loro doveva fare la sua parte per mantenere il regno pulito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5A0B7C3E-E260-46CB-B443-560FD14E5B4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919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879D42CB-6606-4431-9AD5-86E3BA2A2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1" y="860297"/>
            <a:ext cx="4602850" cy="515711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7BD5AD33-13A9-4626-8DC0-E6A8CE24C9FE}"/>
              </a:ext>
            </a:extLst>
          </p:cNvPr>
          <p:cNvSpPr/>
          <p:nvPr/>
        </p:nvSpPr>
        <p:spPr>
          <a:xfrm rot="10800000" flipV="1">
            <a:off x="5600699" y="1523359"/>
            <a:ext cx="55292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Il mago RICICLONE, aiutato da Giovanni insegnò a fare la raccolta differenziata, separando i materiali diversi cosicché potessero essere  riutilizzati o lavorati per dar vita a cose nuove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4AEC9186-CC78-4243-A74B-E83D9C3AEF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41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3C58AD6-D549-4631-9BF0-6F500B952D11}"/>
              </a:ext>
            </a:extLst>
          </p:cNvPr>
          <p:cNvSpPr txBox="1"/>
          <p:nvPr/>
        </p:nvSpPr>
        <p:spPr>
          <a:xfrm>
            <a:off x="1158061" y="811286"/>
            <a:ext cx="1058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Il nostro pianeta  è malato a causa dell’inquinamento ambientale…. E NOI cosa possiamo fare?</a:t>
            </a:r>
          </a:p>
          <a:p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RICICLARE, RICICLARE, RICICLARE….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D3AC4EF-A39C-4B4F-9020-04062A758A4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1739" y="1888504"/>
            <a:ext cx="3841794" cy="2286000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="" xmlns:a16="http://schemas.microsoft.com/office/drawing/2014/main" id="{71F0CC94-5A28-4C5E-8BAA-934A66867C3C}"/>
              </a:ext>
            </a:extLst>
          </p:cNvPr>
          <p:cNvSpPr/>
          <p:nvPr/>
        </p:nvSpPr>
        <p:spPr>
          <a:xfrm>
            <a:off x="5686425" y="1657528"/>
            <a:ext cx="3157537" cy="1598477"/>
          </a:xfrm>
          <a:prstGeom prst="wedgeEllipseCallout">
            <a:avLst>
              <a:gd name="adj1" fmla="val -73787"/>
              <a:gd name="adj2" fmla="val 1429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Una volta ero limpido e pulito…. Guarda come mi avete ridotto!!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7300CBDF-C8F3-45AE-9594-B866E2D16659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95338" y="3735601"/>
            <a:ext cx="3348932" cy="2462753"/>
          </a:xfrm>
          <a:prstGeom prst="rect">
            <a:avLst/>
          </a:prstGeom>
        </p:spPr>
      </p:pic>
      <p:sp>
        <p:nvSpPr>
          <p:cNvPr id="10" name="Fumetto: ovale 9">
            <a:extLst>
              <a:ext uri="{FF2B5EF4-FFF2-40B4-BE49-F238E27FC236}">
                <a16:creationId xmlns="" xmlns:a16="http://schemas.microsoft.com/office/drawing/2014/main" id="{AEF72D6B-BDC8-444F-8C3A-ECC5BD1B289E}"/>
              </a:ext>
            </a:extLst>
          </p:cNvPr>
          <p:cNvSpPr/>
          <p:nvPr/>
        </p:nvSpPr>
        <p:spPr>
          <a:xfrm>
            <a:off x="8736290" y="3735601"/>
            <a:ext cx="2335427" cy="1836996"/>
          </a:xfrm>
          <a:prstGeom prst="wedgeEllipseCallout">
            <a:avLst>
              <a:gd name="adj1" fmla="val -61769"/>
              <a:gd name="adj2" fmla="val 43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 cosa dovrei dire io!!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CFCBD3A6-DA71-4A78-B66A-8A43D05FD3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8888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FF80686-714E-4DC9-85DF-66B7BACEE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89" y="1068225"/>
            <a:ext cx="3830145" cy="50073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CD81A189-8B13-4C08-8630-24A7D5810F63}"/>
              </a:ext>
            </a:extLst>
          </p:cNvPr>
          <p:cNvSpPr txBox="1"/>
          <p:nvPr/>
        </p:nvSpPr>
        <p:spPr>
          <a:xfrm>
            <a:off x="1357313" y="1068225"/>
            <a:ext cx="5357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Il regno di </a:t>
            </a:r>
            <a:r>
              <a:rPr lang="it-IT" sz="3200" b="1" dirty="0" err="1">
                <a:latin typeface="Comic Sans MS" panose="030F0702030302020204" pitchFamily="66" charset="0"/>
              </a:rPr>
              <a:t>Riciclandia</a:t>
            </a:r>
            <a:r>
              <a:rPr lang="it-IT" sz="3200" b="1" dirty="0">
                <a:latin typeface="Comic Sans MS" panose="030F0702030302020204" pitchFamily="66" charset="0"/>
              </a:rPr>
              <a:t> era finalmente pulito. I fratelli fecero tesoro dei consigli del mago e da allora  furono sempre attenti a separare i rifiuti, a riutilizzare ciò che poteva essere riusato e a riciclare 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1FC4EAD4-D5F0-4983-B79A-42713827BC0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3043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8307D0B-DFC7-49F0-87F8-26465786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243513" y="2171700"/>
            <a:ext cx="4772025" cy="38147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C1C82EE1-A7B9-428C-84D0-BDF59B4A408C}"/>
              </a:ext>
            </a:extLst>
          </p:cNvPr>
          <p:cNvSpPr txBox="1"/>
          <p:nvPr/>
        </p:nvSpPr>
        <p:spPr>
          <a:xfrm>
            <a:off x="1431838" y="871537"/>
            <a:ext cx="9635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Il mago RICICLONE tornò nel suo castello, sempre pronto all’azione. C’erano ancora tanti regni da pulire</a:t>
            </a:r>
            <a:r>
              <a:rPr lang="it-IT" sz="3200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980F5D86-B8F9-48E8-B9B2-60DC8C1D709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1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FE9B635-9CC0-4E43-93C2-B72C6430A2D6}"/>
              </a:ext>
            </a:extLst>
          </p:cNvPr>
          <p:cNvSpPr txBox="1"/>
          <p:nvPr/>
        </p:nvSpPr>
        <p:spPr>
          <a:xfrm>
            <a:off x="985838" y="1219363"/>
            <a:ext cx="40622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IL MARE,</a:t>
            </a:r>
          </a:p>
          <a:p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LA TERRA,</a:t>
            </a:r>
          </a:p>
          <a:p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L’ARIA</a:t>
            </a:r>
          </a:p>
          <a:p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Ci chiedono aiuto…. </a:t>
            </a:r>
          </a:p>
          <a:p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E noi rispondiamo con la regola delle 4 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RIDURRE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RIUTILIZZARE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RIPARARE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RICICLARE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316EFB8-97F7-457D-88DB-949AB14A9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4" y="877845"/>
            <a:ext cx="5343525" cy="4972664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D5E37AC4-9472-485E-AFBB-A05A1167CED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824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9AAB939-349B-4A4D-92DC-E3D432692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25"/>
          <a:stretch/>
        </p:blipFill>
        <p:spPr>
          <a:xfrm>
            <a:off x="4891215" y="1927655"/>
            <a:ext cx="3318633" cy="41765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1D2C202-5D9D-45D7-AD48-75985E9AEA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741"/>
          <a:stretch/>
        </p:blipFill>
        <p:spPr>
          <a:xfrm rot="16200000">
            <a:off x="675273" y="2294220"/>
            <a:ext cx="4176584" cy="34434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D909335-61AF-4019-B605-4D673820DE39}"/>
              </a:ext>
            </a:extLst>
          </p:cNvPr>
          <p:cNvSpPr txBox="1"/>
          <p:nvPr/>
        </p:nvSpPr>
        <p:spPr>
          <a:xfrm>
            <a:off x="1585913" y="628650"/>
            <a:ext cx="8966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E’ LA DIFFERENZIATA CHE FA LA DIFFERENZA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6B4481D-A4A7-43DE-92B5-367D34AA90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8615771" y="1927655"/>
            <a:ext cx="2737807" cy="4176584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17A75C29-D23E-479F-B15C-028E4DF532C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908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60F05C1-BA86-4247-8D25-188360C8806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57262" y="1006084"/>
            <a:ext cx="6271439" cy="45237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1D43847-D64E-4EEC-ADEB-170CE357C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830089"/>
            <a:ext cx="4040659" cy="4699728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8D23AFF8-3F4B-4AF3-81E0-87E8F1D610A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537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73F265C-B81E-43FE-A42C-81F051BEADE6}"/>
              </a:ext>
            </a:extLst>
          </p:cNvPr>
          <p:cNvSpPr txBox="1"/>
          <p:nvPr/>
        </p:nvSpPr>
        <p:spPr>
          <a:xfrm>
            <a:off x="1186249" y="741405"/>
            <a:ext cx="10219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Nel nostro viaggio verso RICICLANDIA abbiamo incontrato un mago….ma non uno qualsiasi                                      </a:t>
            </a:r>
          </a:p>
          <a:p>
            <a:endParaRPr lang="it-IT" sz="2800" dirty="0"/>
          </a:p>
          <a:p>
            <a:r>
              <a:rPr lang="it-IT" sz="2800" dirty="0"/>
              <a:t>                   </a:t>
            </a:r>
            <a:r>
              <a:rPr lang="it-IT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IL MAGO RICICLONE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3431A01-A9DC-496E-9878-001310321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63" y="2533136"/>
            <a:ext cx="3634946" cy="3583459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42D4B5D6-030C-4EAA-9096-12B984EC79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37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2348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EF11A0F-1B2E-403A-A63B-F1E618353DC6}"/>
              </a:ext>
            </a:extLst>
          </p:cNvPr>
          <p:cNvSpPr txBox="1"/>
          <p:nvPr/>
        </p:nvSpPr>
        <p:spPr>
          <a:xfrm>
            <a:off x="1779373" y="977556"/>
            <a:ext cx="9749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IN UN PAESE LONTANO </a:t>
            </a:r>
            <a:r>
              <a:rPr lang="it-IT" sz="2800" b="1" dirty="0" err="1">
                <a:latin typeface="Comic Sans MS" panose="030F0702030302020204" pitchFamily="66" charset="0"/>
              </a:rPr>
              <a:t>LONTANO</a:t>
            </a:r>
            <a:r>
              <a:rPr lang="it-IT" sz="2800" b="1" dirty="0">
                <a:latin typeface="Comic Sans MS" panose="030F0702030302020204" pitchFamily="66" charset="0"/>
              </a:rPr>
              <a:t>  REGNAVANO  QUATTRO FRATELLI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ADB322B-1781-4F88-AEFE-57D5DB76ED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22" y="2054024"/>
            <a:ext cx="6993923" cy="418613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A1AE60D-0D6D-4E22-B13D-AFD36A0BEC04}"/>
              </a:ext>
            </a:extLst>
          </p:cNvPr>
          <p:cNvSpPr txBox="1"/>
          <p:nvPr/>
        </p:nvSpPr>
        <p:spPr>
          <a:xfrm>
            <a:off x="8423190" y="5113806"/>
            <a:ext cx="507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878ABAF5-E3ED-4238-95F4-A07D766124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709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E0E8E93-D605-49D0-A50E-23CDB2B30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690043" y="2281371"/>
            <a:ext cx="8139757" cy="382171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005B8001-5058-49BF-B900-17F31BE2F10F}"/>
              </a:ext>
            </a:extLst>
          </p:cNvPr>
          <p:cNvSpPr/>
          <p:nvPr/>
        </p:nvSpPr>
        <p:spPr>
          <a:xfrm>
            <a:off x="1690043" y="754915"/>
            <a:ext cx="8011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ERANO RE PLASTICA,  RE COMPOST, RE VETRO  E LA REGINA CARTA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1B7E0204-3A7A-460F-8160-4750EDC8FE4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010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505640D-BFB6-4801-A44B-2E7095363A99}"/>
              </a:ext>
            </a:extLst>
          </p:cNvPr>
          <p:cNvSpPr txBox="1"/>
          <p:nvPr/>
        </p:nvSpPr>
        <p:spPr>
          <a:xfrm>
            <a:off x="1371599" y="914400"/>
            <a:ext cx="9984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I quattro fratelli vivevano in un castello che poteva essere bello, invece…..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E5B27CA-12BC-44F7-B8E3-F156DD5E31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" y="1925059"/>
            <a:ext cx="5067815" cy="423173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633A563-AB67-47DF-860B-25B74BAED326}"/>
              </a:ext>
            </a:extLst>
          </p:cNvPr>
          <p:cNvSpPr txBox="1"/>
          <p:nvPr/>
        </p:nvSpPr>
        <p:spPr>
          <a:xfrm>
            <a:off x="6419852" y="2644345"/>
            <a:ext cx="4724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Era pieno d’immondizia e puzzava da far paura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C6BA83EE-1084-4C3B-B638-1A13634A82F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141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394</Words>
  <Application>Microsoft Office PowerPoint</Application>
  <PresentationFormat>Personalizzato</PresentationFormat>
  <Paragraphs>37</Paragraphs>
  <Slides>21</Slides>
  <Notes>2</Notes>
  <HiddenSlides>0</HiddenSlides>
  <MMClips>21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Organico</vt:lpstr>
      <vt:lpstr>UdA di cittadinanza attiva RICICLANDIA classe 2B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UdA di cittadinanza attiva RICICLANDIA classe 2B</dc:title>
  <dc:creator>ASUS Mini T102H</dc:creator>
  <cp:lastModifiedBy>cesidia stefania tudini</cp:lastModifiedBy>
  <cp:revision>94</cp:revision>
  <dcterms:created xsi:type="dcterms:W3CDTF">2020-03-30T17:25:12Z</dcterms:created>
  <dcterms:modified xsi:type="dcterms:W3CDTF">2020-04-06T23:23:55Z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9075406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